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47" r:id="rId2"/>
    <p:sldId id="353" r:id="rId3"/>
    <p:sldId id="412" r:id="rId4"/>
    <p:sldId id="413" r:id="rId5"/>
    <p:sldId id="424" r:id="rId6"/>
    <p:sldId id="423" r:id="rId7"/>
    <p:sldId id="450" r:id="rId8"/>
    <p:sldId id="399" r:id="rId9"/>
    <p:sldId id="395" r:id="rId10"/>
    <p:sldId id="352" r:id="rId11"/>
    <p:sldId id="411" r:id="rId12"/>
    <p:sldId id="421" r:id="rId13"/>
    <p:sldId id="401" r:id="rId14"/>
    <p:sldId id="426" r:id="rId15"/>
    <p:sldId id="361" r:id="rId16"/>
    <p:sldId id="363" r:id="rId17"/>
    <p:sldId id="367" r:id="rId18"/>
    <p:sldId id="418" r:id="rId19"/>
    <p:sldId id="415" r:id="rId20"/>
    <p:sldId id="377" r:id="rId21"/>
    <p:sldId id="393" r:id="rId22"/>
    <p:sldId id="406" r:id="rId23"/>
    <p:sldId id="404" r:id="rId24"/>
    <p:sldId id="417" r:id="rId25"/>
    <p:sldId id="410" r:id="rId26"/>
    <p:sldId id="390" r:id="rId27"/>
    <p:sldId id="391" r:id="rId28"/>
    <p:sldId id="416" r:id="rId29"/>
    <p:sldId id="392" r:id="rId30"/>
    <p:sldId id="427" r:id="rId31"/>
    <p:sldId id="428" r:id="rId32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84"/>
    <p:restoredTop sz="86407"/>
  </p:normalViewPr>
  <p:slideViewPr>
    <p:cSldViewPr snapToObjects="1">
      <p:cViewPr varScale="1">
        <p:scale>
          <a:sx n="140" d="100"/>
          <a:sy n="140" d="100"/>
        </p:scale>
        <p:origin x="14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12/30/20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12/30/20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120FE7-99F0-49A5-B7CA-E988FA4583AF}" type="slidenum">
              <a:rPr 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4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9836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Simple</a:t>
            </a:r>
            <a:r>
              <a:rPr lang="en-US" baseline="0" dirty="0"/>
              <a:t> life happened very early, within 0.5B years.</a:t>
            </a:r>
          </a:p>
          <a:p>
            <a:pPr marL="228600" indent="-228600">
              <a:buAutoNum type="arabicPeriod"/>
            </a:pPr>
            <a:r>
              <a:rPr lang="en-US" dirty="0"/>
              <a:t>Complex cells took another 2.5B years</a:t>
            </a:r>
          </a:p>
          <a:p>
            <a:pPr marL="228600" indent="-228600">
              <a:buAutoNum type="arabicPeriod"/>
            </a:pPr>
            <a:r>
              <a:rPr lang="en-US" dirty="0"/>
              <a:t>After Eukaryotic cells developed, quickly get multi-cellular organisms.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34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0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2007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about the rates at each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8695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324600" y="6324600"/>
            <a:ext cx="1752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-bio/tellurium#installation-instructions" TargetMode="External"/><Relationship Id="rId2" Type="http://schemas.openxmlformats.org/officeDocument/2006/relationships/hyperlink" Target="http://tellurium.analogmachin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odelEngineering/SBMLLint" TargetMode="External"/><Relationship Id="rId5" Type="http://schemas.openxmlformats.org/officeDocument/2006/relationships/hyperlink" Target="https://github.com/sys-bio/SBstoat" TargetMode="External"/><Relationship Id="rId4" Type="http://schemas.openxmlformats.org/officeDocument/2006/relationships/hyperlink" Target="https://www.ebi.ac.uk/biomodel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1: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Introduction and Biochemistry Basics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E63E-3C2D-434C-98E4-8B80E4E4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4A0F-B2A3-764C-B872-E64D8A81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/>
          <a:lstStyle/>
          <a:p>
            <a:r>
              <a:rPr lang="en-US" sz="2800" dirty="0"/>
              <a:t>Herbert M Sauro, Associate Professor BIOE</a:t>
            </a:r>
          </a:p>
          <a:p>
            <a:pPr lvl="1"/>
            <a:r>
              <a:rPr lang="en-US" sz="2400" dirty="0"/>
              <a:t>PhD in Systems Biology</a:t>
            </a:r>
          </a:p>
          <a:p>
            <a:pPr lvl="1"/>
            <a:r>
              <a:rPr lang="en-US" sz="2400" dirty="0"/>
              <a:t>Current Research</a:t>
            </a:r>
          </a:p>
          <a:p>
            <a:pPr lvl="2"/>
            <a:r>
              <a:rPr lang="en-US" sz="2000" dirty="0"/>
              <a:t>Dynamics and operation of cellular processes</a:t>
            </a:r>
          </a:p>
          <a:p>
            <a:pPr lvl="2"/>
            <a:r>
              <a:rPr lang="en-US" sz="2000" dirty="0"/>
              <a:t>Clinically reliable approaches to modeling complex systems</a:t>
            </a:r>
            <a:endParaRPr lang="en-US" sz="1800" dirty="0"/>
          </a:p>
          <a:p>
            <a:r>
              <a:rPr lang="en-US" sz="2800" dirty="0"/>
              <a:t>Joseph </a:t>
            </a:r>
            <a:r>
              <a:rPr lang="en-US" sz="2800" dirty="0" err="1"/>
              <a:t>Hellerstein</a:t>
            </a:r>
            <a:r>
              <a:rPr lang="en-US" sz="2800" dirty="0"/>
              <a:t>, Senior Fellow </a:t>
            </a:r>
            <a:r>
              <a:rPr lang="en-US" sz="2800" dirty="0" err="1"/>
              <a:t>eScience</a:t>
            </a:r>
            <a:r>
              <a:rPr lang="en-US" sz="2800" dirty="0"/>
              <a:t> Institute, Affiliate Professor CSE</a:t>
            </a:r>
          </a:p>
          <a:p>
            <a:pPr lvl="1"/>
            <a:r>
              <a:rPr lang="en-US" sz="2400" dirty="0"/>
              <a:t>PhD in Computer Science</a:t>
            </a:r>
          </a:p>
          <a:p>
            <a:pPr lvl="1"/>
            <a:r>
              <a:rPr lang="en-US" sz="2400" dirty="0"/>
              <a:t>Industry (30+ years): IBM Research, Microsoft, Google</a:t>
            </a:r>
          </a:p>
          <a:p>
            <a:pPr lvl="2"/>
            <a:r>
              <a:rPr lang="en-US" sz="1800" dirty="0"/>
              <a:t>Mathematical models of distributed computing systems</a:t>
            </a:r>
          </a:p>
          <a:p>
            <a:pPr lvl="1"/>
            <a:r>
              <a:rPr lang="en-US" sz="2400" dirty="0"/>
              <a:t>Research</a:t>
            </a:r>
          </a:p>
          <a:p>
            <a:pPr lvl="2"/>
            <a:r>
              <a:rPr lang="en-US" sz="2000" dirty="0"/>
              <a:t>Modeling evolution of microbial communities</a:t>
            </a:r>
          </a:p>
          <a:p>
            <a:pPr lvl="2"/>
            <a:r>
              <a:rPr lang="en-US" sz="2000" dirty="0"/>
              <a:t>Model Engineering (tools for building biomedical models)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53FC-FB4D-3440-BB1B-2F1290448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2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dirty="0"/>
              <a:t>15% </a:t>
            </a:r>
            <a:r>
              <a:rPr lang="en-US" dirty="0" err="1"/>
              <a:t>Homeworks</a:t>
            </a:r>
            <a:r>
              <a:rPr lang="en-US" dirty="0"/>
              <a:t> (3)</a:t>
            </a:r>
          </a:p>
          <a:p>
            <a:pPr lvl="1"/>
            <a:r>
              <a:rPr lang="en-US" dirty="0"/>
              <a:t>35% Midterm</a:t>
            </a:r>
          </a:p>
          <a:p>
            <a:pPr lvl="1"/>
            <a:r>
              <a:rPr lang="en-US" dirty="0"/>
              <a:t>50% Final</a:t>
            </a:r>
          </a:p>
          <a:p>
            <a:pPr lvl="2"/>
            <a:r>
              <a:rPr lang="en-US" dirty="0"/>
              <a:t>Includes paper review by grad students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30570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19F00E-FE45-0844-83FD-97D4AB5E8705}"/>
              </a:ext>
            </a:extLst>
          </p:cNvPr>
          <p:cNvSpPr/>
          <p:nvPr/>
        </p:nvSpPr>
        <p:spPr>
          <a:xfrm>
            <a:off x="2273836" y="914400"/>
            <a:ext cx="4812764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1CFC9-966B-5E4E-AF92-86F9BF1D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B2DB4-4D60-7942-93A0-2092A040D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4F8AA5-D66B-484B-96E6-4D715A312DC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20950" y="1066800"/>
            <a:ext cx="4337050" cy="19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03A0F9-89BB-1341-9900-56709A643C60}"/>
              </a:ext>
            </a:extLst>
          </p:cNvPr>
          <p:cNvSpPr txBox="1"/>
          <p:nvPr/>
        </p:nvSpPr>
        <p:spPr>
          <a:xfrm>
            <a:off x="990600" y="1154668"/>
            <a:ext cx="128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Text Book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97D8C-30DF-EF4B-97FD-BC2CA29D0171}"/>
              </a:ext>
            </a:extLst>
          </p:cNvPr>
          <p:cNvSpPr txBox="1"/>
          <p:nvPr/>
        </p:nvSpPr>
        <p:spPr>
          <a:xfrm>
            <a:off x="457200" y="3886200"/>
            <a:ext cx="6713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BIOE </a:t>
            </a:r>
            <a:r>
              <a:rPr lang="en-US" sz="1600" dirty="0"/>
              <a:t>: https://canvas.uw.edu/courses/1218899/pages/</a:t>
            </a:r>
          </a:p>
          <a:p>
            <a:r>
              <a:rPr lang="en-US" sz="1600" dirty="0"/>
              <a:t>498a-slash-599-computational-systems-biology-for-medical-applications</a:t>
            </a:r>
          </a:p>
        </p:txBody>
      </p:sp>
    </p:spTree>
    <p:extLst>
      <p:ext uri="{BB962C8B-B14F-4D97-AF65-F5344CB8AC3E}">
        <p14:creationId xmlns:p14="http://schemas.microsoft.com/office/powerpoint/2010/main" val="2968050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2581-A702-FB43-B60E-289485D3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2A19-3A14-9143-82BD-44BA96F3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dirty="0">
                <a:hlinkClick r:id="rId2"/>
              </a:rPr>
              <a:t>http://tellurium.analogmachine.org/</a:t>
            </a:r>
            <a:r>
              <a:rPr lang="en-US" sz="2800" dirty="0"/>
              <a:t>)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detailed installation instructions see </a:t>
            </a:r>
            <a:r>
              <a:rPr lang="en-US" sz="2800" b="1" dirty="0">
                <a:hlinkClick r:id="rId3"/>
              </a:rPr>
              <a:t>https://github.com/sys-bio/tellurium#installation-instructions</a:t>
            </a:r>
            <a:r>
              <a:rPr lang="en-US" sz="2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a huge database of curated models see: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>
                <a:hlinkClick r:id="rId4"/>
              </a:rPr>
              <a:t>https://www.ebi.ac.uk/biomodels/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Other packages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 err="1">
                <a:hlinkClick r:id="rId5"/>
              </a:rPr>
              <a:t>Sbstoat</a:t>
            </a:r>
            <a:r>
              <a:rPr lang="en-US" sz="2400" b="1" dirty="0"/>
              <a:t> – model fitting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 err="1">
                <a:hlinkClick r:id="rId6"/>
              </a:rPr>
              <a:t>SBMLLint</a:t>
            </a:r>
            <a:r>
              <a:rPr lang="en-US" sz="2400" b="1" dirty="0"/>
              <a:t> – static model verification</a:t>
            </a:r>
          </a:p>
          <a:p>
            <a:pPr eaLnBrk="1" hangingPunct="1">
              <a:lnSpc>
                <a:spcPct val="80000"/>
              </a:lnSpc>
            </a:pP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>
              <a:solidFill>
                <a:srgbClr val="00CC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064C-E4A6-FD44-9186-B1D8BAABE1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470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22ED-8037-EA4F-A4D4-89DAB0B8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87307-647C-5C4F-A31F-6D2D647D3A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A650A05-0FF4-3F42-85BC-55832FBF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31631"/>
            <a:ext cx="5314950" cy="490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48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Biochemistry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Molecular biology of cells (highlights)</a:t>
            </a:r>
          </a:p>
          <a:p>
            <a:r>
              <a:rPr lang="en-US" dirty="0"/>
              <a:t>Enzyme kinetics – a mile high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5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330"/>
            <a:ext cx="9144000" cy="48880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sciencemax.pbworks.com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 vs. Eukaryotes (1.5B)</a:t>
            </a:r>
          </a:p>
        </p:txBody>
      </p: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6574" y="5220432"/>
            <a:ext cx="184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Prokaryote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8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7BCC-59EC-0746-BCC8-B4E567516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central dogma relates DNA, RNA, and protein*.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26A62-0B0D-734B-AA63-42E12A337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B045F-6179-9940-9444-139FE060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19200"/>
            <a:ext cx="3586058" cy="442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CBC7B-5840-0347-B9DF-4E71FE690A4A}"/>
              </a:ext>
            </a:extLst>
          </p:cNvPr>
          <p:cNvSpPr txBox="1"/>
          <p:nvPr/>
        </p:nvSpPr>
        <p:spPr>
          <a:xfrm>
            <a:off x="2362200" y="60198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*Wikipedia</a:t>
            </a:r>
          </a:p>
        </p:txBody>
      </p:sp>
    </p:spTree>
    <p:extLst>
      <p:ext uri="{BB962C8B-B14F-4D97-AF65-F5344CB8AC3E}">
        <p14:creationId xmlns:p14="http://schemas.microsoft.com/office/powerpoint/2010/main" val="592816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22C9-74DA-F545-B548-3017C6FB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BB0957-1960-DC41-B5F6-2907F9C075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4770-B579-1245-94DF-4DDE034C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1" y="381000"/>
            <a:ext cx="8533039" cy="60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90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model</a:t>
            </a:r>
          </a:p>
          <a:p>
            <a:r>
              <a:rPr lang="en-US" dirty="0"/>
              <a:t>Course overview</a:t>
            </a:r>
          </a:p>
          <a:p>
            <a:r>
              <a:rPr lang="en-US" dirty="0"/>
              <a:t>Biochemistry basics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Lecture Notes: canvas</a:t>
            </a:r>
            <a:r>
              <a:rPr lang="en-US" b="1"/>
              <a:t>/home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AC26-5A4A-844B-94C5-5D6B21F7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Biochemical Pathway:</a:t>
            </a:r>
            <a:br>
              <a:rPr lang="en-US" dirty="0"/>
            </a:br>
            <a:r>
              <a:rPr lang="en-US" i="1" dirty="0"/>
              <a:t>Collection of Reactions on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84EB8-16B7-0246-BDEC-9D9D6E62E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357DA-B647-8B41-9D15-C5051248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2719"/>
            <a:ext cx="7742337" cy="40394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9C442D-EFEA-6B45-825F-2D0D1D7B14CB}"/>
              </a:ext>
            </a:extLst>
          </p:cNvPr>
          <p:cNvSpPr/>
          <p:nvPr/>
        </p:nvSpPr>
        <p:spPr>
          <a:xfrm>
            <a:off x="1524000" y="2169335"/>
            <a:ext cx="838200" cy="381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13F37-08D2-5149-83F2-B76CDDDAC84C}"/>
              </a:ext>
            </a:extLst>
          </p:cNvPr>
          <p:cNvSpPr txBox="1"/>
          <p:nvPr/>
        </p:nvSpPr>
        <p:spPr>
          <a:xfrm>
            <a:off x="497190" y="3477284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Enzyme – protein that catalyzes a reaction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369B3-AB8F-2C48-AC7B-B5F8E5DEF84D}"/>
              </a:ext>
            </a:extLst>
          </p:cNvPr>
          <p:cNvSpPr txBox="1"/>
          <p:nvPr/>
        </p:nvSpPr>
        <p:spPr>
          <a:xfrm>
            <a:off x="302765" y="1524000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Glycolysis</a:t>
            </a:r>
          </a:p>
        </p:txBody>
      </p:sp>
    </p:spTree>
    <p:extLst>
      <p:ext uri="{BB962C8B-B14F-4D97-AF65-F5344CB8AC3E}">
        <p14:creationId xmlns:p14="http://schemas.microsoft.com/office/powerpoint/2010/main" val="31896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D08F-97CA-7C48-A801-59667182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475E-A2FD-7F40-BC8A-0E773518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21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DBA6-BC1C-D54D-A03C-366C97FDD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93A7F-3781-094D-9A6A-9D4A70B8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7603"/>
            <a:ext cx="571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8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5373"/>
            <a:ext cx="8229600" cy="887627"/>
          </a:xfrm>
        </p:spPr>
        <p:txBody>
          <a:bodyPr/>
          <a:lstStyle/>
          <a:p>
            <a:r>
              <a:rPr lang="en-US" b="1" dirty="0"/>
              <a:t>Biological Networks++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112837"/>
            <a:ext cx="5029200" cy="4525963"/>
          </a:xfrm>
        </p:spPr>
        <p:txBody>
          <a:bodyPr/>
          <a:lstStyle/>
          <a:p>
            <a:pPr lvl="1"/>
            <a:r>
              <a:rPr lang="en-US" sz="2000" b="1" dirty="0"/>
              <a:t>Chemical Reaction </a:t>
            </a:r>
            <a:r>
              <a:rPr lang="en-US" sz="2000" dirty="0"/>
              <a:t>and </a:t>
            </a:r>
            <a:r>
              <a:rPr lang="en-US" sz="2000" b="1" dirty="0"/>
              <a:t>Metabolic Networks </a:t>
            </a:r>
            <a:r>
              <a:rPr lang="en-US" sz="2000" dirty="0"/>
              <a:t>that create and destroy chemical components of cells and tissues</a:t>
            </a:r>
          </a:p>
          <a:p>
            <a:pPr lvl="1"/>
            <a:r>
              <a:rPr lang="en-US" sz="2000" b="1" dirty="0"/>
              <a:t>Signaling Networks </a:t>
            </a:r>
            <a:r>
              <a:rPr lang="en-US" sz="2000" dirty="0"/>
              <a:t>that transfer information between and within cells</a:t>
            </a:r>
          </a:p>
          <a:p>
            <a:pPr lvl="1"/>
            <a:r>
              <a:rPr lang="en-US" sz="2000" b="1" dirty="0"/>
              <a:t>Regulatory Networks </a:t>
            </a:r>
            <a:r>
              <a:rPr lang="en-US" sz="2000" dirty="0"/>
              <a:t>that control the expression of genes and change cell types and behaviors</a:t>
            </a:r>
          </a:p>
          <a:p>
            <a:pPr lvl="1"/>
            <a:r>
              <a:rPr lang="en-US" sz="2000" b="1" dirty="0"/>
              <a:t>Physiologically-Based Pharmacokinetic Networks </a:t>
            </a:r>
            <a:r>
              <a:rPr lang="en-US" sz="2000" dirty="0"/>
              <a:t>that describe the transport and processing of molecules throughout the body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954" r="72759" b="68008"/>
          <a:stretch/>
        </p:blipFill>
        <p:spPr bwMode="auto">
          <a:xfrm>
            <a:off x="7128470" y="3886200"/>
            <a:ext cx="1792664" cy="168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ln w="36720">
            <a:noFill/>
          </a:ln>
        </p:spPr>
      </p:pic>
      <p:pic>
        <p:nvPicPr>
          <p:cNvPr id="2050" name="Picture 2" descr="Image result for metabolic 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" r="49415" b="67491"/>
          <a:stretch/>
        </p:blipFill>
        <p:spPr bwMode="auto">
          <a:xfrm>
            <a:off x="4800600" y="888999"/>
            <a:ext cx="2133600" cy="18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gnaling net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62200"/>
            <a:ext cx="2011676" cy="14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4A6945-762B-F940-8FFD-5982E6B9C0E2}"/>
              </a:ext>
            </a:extLst>
          </p:cNvPr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64059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5555-3D39-FA4B-AFAE-7AA39CD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Relationships Between Types of Network++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239CB-E9BE-E94B-B4A3-26C10BA65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3C9FA5-2877-CD4E-97BF-B3AB77238890}"/>
              </a:ext>
            </a:extLst>
          </p:cNvPr>
          <p:cNvSpPr txBox="1">
            <a:spLocks/>
          </p:cNvSpPr>
          <p:nvPr/>
        </p:nvSpPr>
        <p:spPr>
          <a:xfrm>
            <a:off x="786" y="304800"/>
            <a:ext cx="9143214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endParaRPr lang="en-US" sz="3200" dirty="0">
              <a:solidFill>
                <a:srgbClr val="0000C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A7179-D017-574A-B8D7-68D433B8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0" y="1101141"/>
            <a:ext cx="6156067" cy="4850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1D790-74C0-224C-ADED-C1215E7D7BE6}"/>
              </a:ext>
            </a:extLst>
          </p:cNvPr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identity of the active networks in the cell change if we make a controlled change?</a:t>
            </a:r>
          </a:p>
          <a:p>
            <a:endParaRPr lang="en-US" dirty="0"/>
          </a:p>
          <a:p>
            <a:r>
              <a:rPr lang="en-US" dirty="0"/>
              <a:t>How does the states of the cell’s active networks and cell behaviors change if we make a controlled change?</a:t>
            </a:r>
          </a:p>
          <a:p>
            <a:endParaRPr lang="en-US" dirty="0"/>
          </a:p>
          <a:p>
            <a:r>
              <a:rPr lang="en-US" dirty="0"/>
              <a:t>How does the production of cell components and energy change if we make a controlled change?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37CCC-8868-AC40-8473-9FAED53ECDC7}"/>
              </a:ext>
            </a:extLst>
          </p:cNvPr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54511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EDB3-CFED-2346-8F8F-8BE43ED5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Network++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E2631-9082-4545-8715-39EA2875BC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974C8-EFC4-3D48-94C5-6F30932CEC1E}"/>
              </a:ext>
            </a:extLst>
          </p:cNvPr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="1" dirty="0"/>
              <a:t> Metabolic network </a:t>
            </a:r>
            <a:r>
              <a:rPr lang="en-US" sz="2000" dirty="0"/>
              <a:t>is a network of chemical reactions in a cell that transforms biomolecules to create energy, create cellular structures, and perform cellular processes.</a:t>
            </a:r>
          </a:p>
          <a:p>
            <a:endParaRPr lang="en-US" sz="2000" dirty="0"/>
          </a:p>
          <a:p>
            <a:r>
              <a:rPr lang="en-US" sz="2000" dirty="0"/>
              <a:t>Digestion of glucose and other nutrients into cellular components and energy production (mostly ATP—adenosine triphosphate and NADH—nicotinamide adenine dinucleotide) are the classic functions of metabolism</a:t>
            </a:r>
          </a:p>
        </p:txBody>
      </p:sp>
      <p:pic>
        <p:nvPicPr>
          <p:cNvPr id="5" name="Picture 2" descr="Image result for bow tie metabolism">
            <a:extLst>
              <a:ext uri="{FF2B5EF4-FFF2-40B4-BE49-F238E27FC236}">
                <a16:creationId xmlns:a16="http://schemas.microsoft.com/office/drawing/2014/main" id="{E399FEDA-E250-2644-9F31-E2604A86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44" y="1905000"/>
            <a:ext cx="4044494" cy="274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E84F0A-FDB7-C44A-A85F-50113827DA5A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69393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0A1F5-E61C-E64A-B5FF-402205C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Metabolic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C1D19-094F-8F47-A219-992CDBE29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1834A61-FFA4-EE48-AE7A-8C7F1DE68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20768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4172D-7746-B545-9C4E-AFC4850E3EAF}"/>
              </a:ext>
            </a:extLst>
          </p:cNvPr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www.iubmb-nicholson.org</a:t>
            </a:r>
            <a:r>
              <a:rPr lang="en-US" dirty="0"/>
              <a:t>/</a:t>
            </a:r>
            <a:r>
              <a:rPr lang="en-US" dirty="0" err="1"/>
              <a:t>chart.html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81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4E4D-26B7-DD42-AA6D-912D4904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Kinetics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41FF-655E-4B4A-A555-40C47565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1600201"/>
          </a:xfrm>
        </p:spPr>
        <p:txBody>
          <a:bodyPr/>
          <a:lstStyle/>
          <a:p>
            <a:r>
              <a:rPr lang="en-US" dirty="0"/>
              <a:t>How fast do reactions go: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 action kinetics</a:t>
            </a:r>
          </a:p>
          <a:p>
            <a:pPr lvl="1"/>
            <a:r>
              <a:rPr lang="en-US" dirty="0"/>
              <a:t>Constant times the concentrations of the reactants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7FE5D-C8F7-8949-A9E0-BC80F9E56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/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blipFill>
                <a:blip r:embed="rId2"/>
                <a:stretch>
                  <a:fillRect l="-2033" r="-16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/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blipFill>
                <a:blip r:embed="rId3"/>
                <a:stretch>
                  <a:fillRect l="-866" r="-216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/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blipFill>
                <a:blip r:embed="rId4"/>
                <a:stretch>
                  <a:fillRect l="-6452" r="-9677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/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blipFill>
                <a:blip r:embed="rId5"/>
                <a:stretch>
                  <a:fillRect l="-10000" r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3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739-E262-044B-A00D-BA44A026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200" cy="838200"/>
          </a:xfrm>
        </p:spPr>
        <p:txBody>
          <a:bodyPr/>
          <a:lstStyle/>
          <a:p>
            <a:pPr algn="r"/>
            <a:r>
              <a:rPr lang="en-US" dirty="0"/>
              <a:t>Reversible Reactions &amp; 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</p:spPr>
            <p:txBody>
              <a:bodyPr/>
              <a:lstStyle/>
              <a:p>
                <a:r>
                  <a:rPr lang="en-US" dirty="0"/>
                  <a:t>Reversible reaction ex:</a:t>
                </a:r>
              </a:p>
              <a:p>
                <a:r>
                  <a:rPr lang="en-US" dirty="0"/>
                  <a:t>What are the concentrations of reactants and products when the reactions have run for a long time? This 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Mass action kinetics steady state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  <a:blipFill>
                <a:blip r:embed="rId2"/>
                <a:stretch>
                  <a:fillRect l="-1852" t="-5833" r="-463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B2D74-EEA6-4C45-A72C-CC44B9B8E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F1F817-F428-094F-BE1C-6D760DC05F49}"/>
              </a:ext>
            </a:extLst>
          </p:cNvPr>
          <p:cNvGrpSpPr/>
          <p:nvPr/>
        </p:nvGrpSpPr>
        <p:grpSpPr>
          <a:xfrm>
            <a:off x="5410200" y="838200"/>
            <a:ext cx="537050" cy="1568276"/>
            <a:chOff x="1402413" y="4903009"/>
            <a:chExt cx="537050" cy="1568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2381"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blipFill>
                  <a:blip r:embed="rId4"/>
                  <a:stretch>
                    <a:fillRect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/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blipFill>
                <a:blip r:embed="rId5"/>
                <a:stretch>
                  <a:fillRect l="-2198" r="-879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/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blipFill>
                <a:blip r:embed="rId6"/>
                <a:stretch>
                  <a:fillRect l="-13462" r="-961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/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≡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blipFill>
                <a:blip r:embed="rId7"/>
                <a:stretch>
                  <a:fillRect l="-178" t="-6250" r="-71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/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blipFill>
                <a:blip r:embed="rId8"/>
                <a:stretch>
                  <a:fillRect l="-8333" r="-83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/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blipFill>
                <a:blip r:embed="rId9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/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blipFill>
                <a:blip r:embed="rId10"/>
                <a:stretch>
                  <a:fillRect l="-2315" r="-3704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97DAB8-A737-1D4F-9537-CC4B2026B6E3}"/>
              </a:ext>
            </a:extLst>
          </p:cNvPr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Disassociation Constant</a:t>
            </a:r>
          </a:p>
        </p:txBody>
      </p:sp>
    </p:spTree>
    <p:extLst>
      <p:ext uri="{BB962C8B-B14F-4D97-AF65-F5344CB8AC3E}">
        <p14:creationId xmlns:p14="http://schemas.microsoft.com/office/powerpoint/2010/main" val="1798446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/>
              <a:t>Biochemical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010527"/>
            <a:ext cx="8504991" cy="23471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But Arcs are often bidirectional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(since chemical reactions can be reversed)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And enzymes may be modified in pathway regulation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(self-modifying code!)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Data 5"/>
          <p:cNvSpPr/>
          <p:nvPr/>
        </p:nvSpPr>
        <p:spPr>
          <a:xfrm>
            <a:off x="267369" y="2592141"/>
            <a:ext cx="2860842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Reactant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Enzyme</a:t>
            </a:r>
          </a:p>
        </p:txBody>
      </p:sp>
      <p:sp>
        <p:nvSpPr>
          <p:cNvPr id="9" name="Data 8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81159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93348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13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Another Enzyme</a:t>
            </a:r>
          </a:p>
        </p:txBody>
      </p:sp>
      <p:sp>
        <p:nvSpPr>
          <p:cNvPr id="15" name="U-Turn Arrow 14"/>
          <p:cNvSpPr/>
          <p:nvPr/>
        </p:nvSpPr>
        <p:spPr>
          <a:xfrm rot="16200000" flipV="1">
            <a:off x="5221703" y="3621501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 flipH="1">
            <a:off x="2975807" y="3693689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59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ECCC-F6FC-C24E-B0D9-E8EFBA05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6BF2-A92C-C743-AC49-1896C1C0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1676400"/>
          </a:xfrm>
        </p:spPr>
        <p:txBody>
          <a:bodyPr/>
          <a:lstStyle/>
          <a:p>
            <a:r>
              <a:rPr lang="en-US" dirty="0"/>
              <a:t>Proteins that accelerate biochemical reactions.</a:t>
            </a:r>
          </a:p>
          <a:p>
            <a:r>
              <a:rPr lang="en-US" dirty="0"/>
              <a:t>Omni-present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8FA2-3FC8-734E-8843-211D17CC4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BD4C7-29F2-6243-9B17-41C57C5F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5" y="3565525"/>
            <a:ext cx="7572671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D8BA8-0548-6340-A347-A380DDD6A3C0}"/>
              </a:ext>
            </a:extLst>
          </p:cNvPr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Enzymes work by induced fit.</a:t>
            </a:r>
          </a:p>
        </p:txBody>
      </p:sp>
    </p:spTree>
    <p:extLst>
      <p:ext uri="{BB962C8B-B14F-4D97-AF65-F5344CB8AC3E}">
        <p14:creationId xmlns:p14="http://schemas.microsoft.com/office/powerpoint/2010/main" val="299391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7013-2D9A-7D44-BE4D-91514EED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Biomedical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E278B-BA62-0444-B4E5-83AF68A3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97FFC-A36C-2146-A1BC-6C2D95AB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4" y="18927099"/>
            <a:ext cx="3254917" cy="1617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2C06E-7C46-1542-83D2-8F6D50DFCE11}"/>
              </a:ext>
            </a:extLst>
          </p:cNvPr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 Medicine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1CDE1-EA9C-A54D-A341-10D010BB090F}"/>
              </a:ext>
            </a:extLst>
          </p:cNvPr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Novel Materials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176CD1-2C0E-9640-B07B-EE6C3D7B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2057400"/>
            <a:ext cx="3968750" cy="2381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6D2FC-D4C4-4B44-ADD6-4DEFFBDF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93" y="1808881"/>
            <a:ext cx="3060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C76E-23B0-4D44-A400-BE14F6CC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 and Reaction Kinetics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B7B0C-912B-364A-86D4-486920BEC6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pic>
        <p:nvPicPr>
          <p:cNvPr id="2050" name="Picture 2" descr="Enzyme kinetics">
            <a:extLst>
              <a:ext uri="{FF2B5EF4-FFF2-40B4-BE49-F238E27FC236}">
                <a16:creationId xmlns:a16="http://schemas.microsoft.com/office/drawing/2014/main" id="{18BF88A3-5632-2C46-A046-74BAE44E6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05200"/>
            <a:ext cx="4979406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C66E8-C465-2744-BF1C-1ED36C559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371600"/>
            <a:ext cx="3936211" cy="15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2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A9C9-E239-7743-90FF-DD02A8D0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0A596-A0A7-154A-8619-5AE578F3CF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A6C47-AD81-BA43-8F9F-7E1B7CC4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415" y="3929094"/>
            <a:ext cx="3886200" cy="2700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6E6907-28A0-5E4D-BC79-C27253E818FF}"/>
              </a:ext>
            </a:extLst>
          </p:cNvPr>
          <p:cNvSpPr txBox="1"/>
          <p:nvPr/>
        </p:nvSpPr>
        <p:spPr>
          <a:xfrm>
            <a:off x="424962" y="143613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Competitive Inhibition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98C3A-87C3-ED42-AA22-73A3E128CC17}"/>
              </a:ext>
            </a:extLst>
          </p:cNvPr>
          <p:cNvSpPr txBox="1"/>
          <p:nvPr/>
        </p:nvSpPr>
        <p:spPr>
          <a:xfrm>
            <a:off x="336997" y="3741314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Noncompetitive Inhibition</a:t>
            </a:r>
          </a:p>
        </p:txBody>
      </p:sp>
      <p:pic>
        <p:nvPicPr>
          <p:cNvPr id="3090" name="Picture 18" descr="Spring 2013 Lecture 16 &amp; 17">
            <a:extLst>
              <a:ext uri="{FF2B5EF4-FFF2-40B4-BE49-F238E27FC236}">
                <a16:creationId xmlns:a16="http://schemas.microsoft.com/office/drawing/2014/main" id="{5431C9BE-1FED-E14C-BC6C-45A5E5CDF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2" y="4110646"/>
            <a:ext cx="2289094" cy="169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Enzyme Inhibitors">
            <a:extLst>
              <a:ext uri="{FF2B5EF4-FFF2-40B4-BE49-F238E27FC236}">
                <a16:creationId xmlns:a16="http://schemas.microsoft.com/office/drawing/2014/main" id="{057D76A3-D561-1E4C-BCD4-DF87D0904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8" y="2048612"/>
            <a:ext cx="2656431" cy="119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C3786A8-3C15-F946-89E6-5403B0F45928}"/>
              </a:ext>
            </a:extLst>
          </p:cNvPr>
          <p:cNvGrpSpPr/>
          <p:nvPr/>
        </p:nvGrpSpPr>
        <p:grpSpPr>
          <a:xfrm>
            <a:off x="3124200" y="1980085"/>
            <a:ext cx="4795750" cy="1558010"/>
            <a:chOff x="3124200" y="1980085"/>
            <a:chExt cx="4795750" cy="1558010"/>
          </a:xfrm>
        </p:grpSpPr>
        <p:pic>
          <p:nvPicPr>
            <p:cNvPr id="3088" name="Picture 16" descr="Competitive Inhibition (Molecular Biology)">
              <a:extLst>
                <a:ext uri="{FF2B5EF4-FFF2-40B4-BE49-F238E27FC236}">
                  <a16:creationId xmlns:a16="http://schemas.microsoft.com/office/drawing/2014/main" id="{DB3E1B8E-F88A-B247-B5E6-485F0D1FC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1980085"/>
              <a:ext cx="4795750" cy="1558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306468-A326-4640-BC1D-63FB64291F4F}"/>
                </a:ext>
              </a:extLst>
            </p:cNvPr>
            <p:cNvSpPr txBox="1"/>
            <p:nvPr/>
          </p:nvSpPr>
          <p:spPr>
            <a:xfrm>
              <a:off x="4402723" y="2057400"/>
              <a:ext cx="33534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397616-E7CD-F147-8127-9CE3286FFC69}"/>
                </a:ext>
              </a:extLst>
            </p:cNvPr>
            <p:cNvSpPr txBox="1"/>
            <p:nvPr/>
          </p:nvSpPr>
          <p:spPr>
            <a:xfrm>
              <a:off x="5619588" y="2133600"/>
              <a:ext cx="4764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092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1498-5036-B44F-AD55-2779446C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dirty="0"/>
              <a:t>Why Models?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19823-A027-6847-89E4-C0AFEF6AB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0DBE4-78AB-C44D-9544-806A8D35E77E}"/>
              </a:ext>
            </a:extLst>
          </p:cNvPr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Disasters should occur in silico, </a:t>
            </a:r>
          </a:p>
          <a:p>
            <a:r>
              <a:rPr lang="en-US" b="1" dirty="0"/>
              <a:t>not in vivo.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2A5C4-728A-FA41-9480-8C9E625574F0}"/>
              </a:ext>
            </a:extLst>
          </p:cNvPr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Emulate experience with hardware design.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0BBF3-9998-A14A-8135-C2D46AF6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90800"/>
            <a:ext cx="3429000" cy="23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8D2E6-02D1-844B-B564-CD1FF85A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58" y="2161032"/>
            <a:ext cx="3568700" cy="295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134AD-8FBE-4646-AA79-1F1DDAEAA4D7}"/>
              </a:ext>
            </a:extLst>
          </p:cNvPr>
          <p:cNvSpPr txBox="1"/>
          <p:nvPr/>
        </p:nvSpPr>
        <p:spPr>
          <a:xfrm>
            <a:off x="457200" y="5257800"/>
            <a:ext cx="367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(Not knowing about eigenvalues can be disastrous.)</a:t>
            </a:r>
          </a:p>
        </p:txBody>
      </p:sp>
    </p:spTree>
    <p:extLst>
      <p:ext uri="{BB962C8B-B14F-4D97-AF65-F5344CB8AC3E}">
        <p14:creationId xmlns:p14="http://schemas.microsoft.com/office/powerpoint/2010/main" val="39406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0C441-527D-2540-9DC1-4B828B8A1C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1CE66FF-1977-0A49-8410-42701DEE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57200"/>
            <a:ext cx="4457636" cy="5650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88CC3-7D50-9B41-B7DE-32E6C06AC263}"/>
              </a:ext>
            </a:extLst>
          </p:cNvPr>
          <p:cNvSpPr txBox="1"/>
          <p:nvPr/>
        </p:nvSpPr>
        <p:spPr>
          <a:xfrm>
            <a:off x="5410200" y="4343400"/>
            <a:ext cx="3310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Advances in Enzyme Regulation, 1990.</a:t>
            </a:r>
          </a:p>
        </p:txBody>
      </p:sp>
    </p:spTree>
    <p:extLst>
      <p:ext uri="{BB962C8B-B14F-4D97-AF65-F5344CB8AC3E}">
        <p14:creationId xmlns:p14="http://schemas.microsoft.com/office/powerpoint/2010/main" val="43062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DFB2FAE-B8E9-0246-B8DD-D60CBDCD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12246"/>
            <a:ext cx="3276600" cy="4758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6FE77C-DB36-EB49-A52D-4AA39697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458200" cy="838200"/>
          </a:xfrm>
        </p:spPr>
        <p:txBody>
          <a:bodyPr/>
          <a:lstStyle/>
          <a:p>
            <a:r>
              <a:rPr lang="en-US" sz="2800" dirty="0"/>
              <a:t>Determining the Impact of Enzymes on Metabolites*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6F258-CBB0-5544-929B-736867924E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66BCE0A-4398-A048-ADC3-1BC4410E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22" y="2743200"/>
            <a:ext cx="4440540" cy="33155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A0BD09-5608-E34E-8DCA-74A793C3D086}"/>
              </a:ext>
            </a:extLst>
          </p:cNvPr>
          <p:cNvSpPr/>
          <p:nvPr/>
        </p:nvSpPr>
        <p:spPr>
          <a:xfrm>
            <a:off x="381000" y="980182"/>
            <a:ext cx="8513064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﻿The aspartate-derived amino-acid pathway from plants is well suited for analyzing the function of the allosteric network of interactions in branched pathways. For this purpose, a detailed kinetic model of the system in the plant model Arabidopsis was constructed on the basis of in vitro kinetic measurements.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D36D8F-12F5-A94A-8259-7C4A1F869A63}"/>
              </a:ext>
            </a:extLst>
          </p:cNvPr>
          <p:cNvSpPr txBox="1"/>
          <p:nvPr/>
        </p:nvSpPr>
        <p:spPr>
          <a:xfrm>
            <a:off x="1937362" y="6400800"/>
            <a:ext cx="3954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</a:t>
            </a:r>
            <a:r>
              <a:rPr lang="en-US" sz="1400" dirty="0" err="1"/>
              <a:t>Curien</a:t>
            </a:r>
            <a:r>
              <a:rPr lang="en-US" sz="1400" dirty="0"/>
              <a:t> et al., Molecular Systems Biology, 2009</a:t>
            </a:r>
          </a:p>
        </p:txBody>
      </p:sp>
    </p:spTree>
    <p:extLst>
      <p:ext uri="{BB962C8B-B14F-4D97-AF65-F5344CB8AC3E}">
        <p14:creationId xmlns:p14="http://schemas.microsoft.com/office/powerpoint/2010/main" val="18739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2270-4D79-7047-8BF1-83AB2027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Glycolytic Oscillations in Yeast*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E9F8B-E6DC-AE4A-BCF0-F20DC25E9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A94D72-698E-3146-9F72-966DB86B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4" y="1398917"/>
            <a:ext cx="2764590" cy="492568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58B0D5-3737-1F46-827F-4E560690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7" y="2053086"/>
            <a:ext cx="4641114" cy="2078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B32CE-4189-2245-AAEA-11305B82ADDC}"/>
              </a:ext>
            </a:extLst>
          </p:cNvPr>
          <p:cNvSpPr txBox="1"/>
          <p:nvPr/>
        </p:nvSpPr>
        <p:spPr>
          <a:xfrm>
            <a:off x="3976777" y="4465462"/>
            <a:ext cx="34483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develop this model?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reactions?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kinetics?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parameter values?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evaluate?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interpret?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EE607-1A46-514C-8B48-D3EC08B13DAC}"/>
              </a:ext>
            </a:extLst>
          </p:cNvPr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*Wolf, J. of </a:t>
            </a:r>
            <a:r>
              <a:rPr lang="en-US" sz="1400" dirty="0" err="1"/>
              <a:t>Biochem</a:t>
            </a:r>
            <a:r>
              <a:rPr lang="en-US" sz="1400" dirty="0"/>
              <a:t>., 2000.</a:t>
            </a:r>
          </a:p>
        </p:txBody>
      </p:sp>
    </p:spTree>
    <p:extLst>
      <p:ext uri="{BB962C8B-B14F-4D97-AF65-F5344CB8AC3E}">
        <p14:creationId xmlns:p14="http://schemas.microsoft.com/office/powerpoint/2010/main" val="334308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Scientific Goals of Modeling in Biology++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explain biological processes</a:t>
            </a:r>
            <a:r>
              <a:rPr lang="en-US" dirty="0"/>
              <a:t> that result in 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predict</a:t>
            </a:r>
            <a:r>
              <a:rPr lang="en-US" dirty="0"/>
              <a:t> previously unobserved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identify</a:t>
            </a:r>
            <a:r>
              <a:rPr lang="en-US" dirty="0"/>
              <a:t> key generic mechanisms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guide experiments</a:t>
            </a:r>
            <a:r>
              <a:rPr lang="en-US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Suggest new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Help interpret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Experiments are limited in number and control, computer simulations can test many more perturbations to explore their consequences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4CE90-9EEA-BB4B-8117-53C5528E4AC0}"/>
              </a:ext>
            </a:extLst>
          </p:cNvPr>
          <p:cNvSpPr/>
          <p:nvPr/>
        </p:nvSpPr>
        <p:spPr>
          <a:xfrm>
            <a:off x="1600200" y="611777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738889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C9348-93FC-474E-90E5-9A6A5DEB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1FA013-E440-A84A-B9DD-8011D8EC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essentials of enzyme kinetics</a:t>
            </a:r>
          </a:p>
          <a:p>
            <a:r>
              <a:rPr lang="en-US" dirty="0"/>
              <a:t>Develop skills with building quantitative models of biological systems using enzyme kinetics</a:t>
            </a:r>
          </a:p>
          <a:p>
            <a:r>
              <a:rPr lang="en-US" dirty="0"/>
              <a:t>Skill with using tellurium (and related python packages) to develop reproducible models</a:t>
            </a:r>
          </a:p>
          <a:p>
            <a:pPr lvl="1"/>
            <a:r>
              <a:rPr lang="en-US" dirty="0"/>
              <a:t>Estimate parameters</a:t>
            </a:r>
          </a:p>
          <a:p>
            <a:pPr lvl="1"/>
            <a:r>
              <a:rPr lang="en-US" dirty="0"/>
              <a:t>Estimate parameter uncertainty</a:t>
            </a:r>
          </a:p>
          <a:p>
            <a:pPr lvl="1"/>
            <a:r>
              <a:rPr lang="en-US" dirty="0"/>
              <a:t>Engineering discipline for model development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725FB-4D60-194A-93BB-E892C764F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403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151310</TotalTime>
  <Words>1146</Words>
  <Application>Microsoft Macintosh PowerPoint</Application>
  <PresentationFormat>On-screen Show (4:3)</PresentationFormat>
  <Paragraphs>207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 Math</vt:lpstr>
      <vt:lpstr>Chalkboard</vt:lpstr>
      <vt:lpstr>Office Theme</vt:lpstr>
      <vt:lpstr>BIOE 498 / BIOE 599: Computational Systems Biology for Medical Applications   Lecture 1: Introduction and Biochemistry Basics  </vt:lpstr>
      <vt:lpstr>Agenda</vt:lpstr>
      <vt:lpstr>Why Biomedical Engineering?</vt:lpstr>
      <vt:lpstr>Why Models?</vt:lpstr>
      <vt:lpstr>PowerPoint Presentation</vt:lpstr>
      <vt:lpstr>Determining the Impact of Enzymes on Metabolites*</vt:lpstr>
      <vt:lpstr>Glycolytic Oscillations in Yeast*</vt:lpstr>
      <vt:lpstr>Scientific Goals of Modeling in Biology++</vt:lpstr>
      <vt:lpstr>Course Goals</vt:lpstr>
      <vt:lpstr>Instructors</vt:lpstr>
      <vt:lpstr>Grading</vt:lpstr>
      <vt:lpstr>Resources</vt:lpstr>
      <vt:lpstr>Software</vt:lpstr>
      <vt:lpstr>Syllabus</vt:lpstr>
      <vt:lpstr>Biochemistry Basics</vt:lpstr>
      <vt:lpstr>PowerPoint Presentation</vt:lpstr>
      <vt:lpstr>Prokaryotes (3.5B) vs. Eukaryotes (1.5B)</vt:lpstr>
      <vt:lpstr>The central dogma relates DNA, RNA, and protein*.</vt:lpstr>
      <vt:lpstr>PowerPoint Presentation</vt:lpstr>
      <vt:lpstr>Biochemical Pathway: Collection of Reactions on Biomolecules</vt:lpstr>
      <vt:lpstr>Enzyme Inhibition</vt:lpstr>
      <vt:lpstr>Biological Networks++</vt:lpstr>
      <vt:lpstr>Relationships Between Types of Network++ </vt:lpstr>
      <vt:lpstr>Metabolic Network++</vt:lpstr>
      <vt:lpstr>Detailed Metabolic Network</vt:lpstr>
      <vt:lpstr>Chemical Kinetics Basics</vt:lpstr>
      <vt:lpstr>Reversible Reactions &amp; Steady State</vt:lpstr>
      <vt:lpstr>Biochemical Reactions</vt:lpstr>
      <vt:lpstr>Enzymes</vt:lpstr>
      <vt:lpstr>Enzymes and Reaction Kinetics</vt:lpstr>
      <vt:lpstr>Enzyme Inhibition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2285</cp:revision>
  <dcterms:created xsi:type="dcterms:W3CDTF">2008-11-04T22:35:39Z</dcterms:created>
  <dcterms:modified xsi:type="dcterms:W3CDTF">2020-12-31T01:31:31Z</dcterms:modified>
</cp:coreProperties>
</file>